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6" r:id="rId2"/>
    <p:sldId id="264" r:id="rId3"/>
    <p:sldId id="295" r:id="rId4"/>
    <p:sldId id="298" r:id="rId5"/>
    <p:sldId id="265" r:id="rId6"/>
    <p:sldId id="284" r:id="rId7"/>
    <p:sldId id="275" r:id="rId8"/>
    <p:sldId id="268" r:id="rId9"/>
    <p:sldId id="277" r:id="rId10"/>
    <p:sldId id="278" r:id="rId11"/>
    <p:sldId id="300" r:id="rId12"/>
    <p:sldId id="281" r:id="rId13"/>
    <p:sldId id="282" r:id="rId14"/>
    <p:sldId id="288" r:id="rId15"/>
    <p:sldId id="289" r:id="rId16"/>
    <p:sldId id="299" r:id="rId17"/>
    <p:sldId id="30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8420669-6B11-413F-B641-8F7127F06CF3}">
          <p14:sldIdLst>
            <p14:sldId id="256"/>
            <p14:sldId id="264"/>
            <p14:sldId id="295"/>
            <p14:sldId id="298"/>
            <p14:sldId id="265"/>
            <p14:sldId id="284"/>
            <p14:sldId id="275"/>
            <p14:sldId id="268"/>
            <p14:sldId id="277"/>
            <p14:sldId id="278"/>
            <p14:sldId id="300"/>
            <p14:sldId id="281"/>
            <p14:sldId id="282"/>
            <p14:sldId id="288"/>
            <p14:sldId id="289"/>
            <p14:sldId id="299"/>
            <p14:sldId id="30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BE58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06" autoAdjust="0"/>
    <p:restoredTop sz="94280" autoAdjust="0"/>
  </p:normalViewPr>
  <p:slideViewPr>
    <p:cSldViewPr snapToGrid="0">
      <p:cViewPr varScale="1">
        <p:scale>
          <a:sx n="68" d="100"/>
          <a:sy n="68" d="100"/>
        </p:scale>
        <p:origin x="624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D62F63-7DED-4D27-91F2-5DAE7285081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A6C34EC-2AEF-4BB3-A495-8A9B46E29AA4}">
      <dgm:prSet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pPr algn="ctr"/>
          <a:r>
            <a:rPr lang="en-US" sz="6600" b="1" i="0" u="none" baseline="0" dirty="0">
              <a:solidFill>
                <a:schemeClr val="tx2">
                  <a:lumMod val="75000"/>
                </a:schemeClr>
              </a:solidFill>
              <a:latin typeface="Curlz MT" panose="04040404050702020202" pitchFamily="82" charset="0"/>
            </a:rPr>
            <a:t>Mémoire cache</a:t>
          </a:r>
          <a:endParaRPr lang="en-US" sz="6600" b="1" i="0" u="none" dirty="0">
            <a:solidFill>
              <a:schemeClr val="tx2">
                <a:lumMod val="75000"/>
              </a:schemeClr>
            </a:solidFill>
            <a:latin typeface="Curlz MT" panose="04040404050702020202" pitchFamily="82" charset="0"/>
          </a:endParaRPr>
        </a:p>
      </dgm:t>
    </dgm:pt>
    <dgm:pt modelId="{F3728FB2-C5C1-429E-8B8F-EF887D625F59}" type="parTrans" cxnId="{1D1F9DF1-3BC4-486F-8F83-B65A3ACBC157}">
      <dgm:prSet/>
      <dgm:spPr/>
      <dgm:t>
        <a:bodyPr/>
        <a:lstStyle/>
        <a:p>
          <a:endParaRPr lang="en-US"/>
        </a:p>
      </dgm:t>
    </dgm:pt>
    <dgm:pt modelId="{EDB26AFF-9056-4430-ACAF-F1AD03AD804A}" type="sibTrans" cxnId="{1D1F9DF1-3BC4-486F-8F83-B65A3ACBC157}">
      <dgm:prSet/>
      <dgm:spPr/>
      <dgm:t>
        <a:bodyPr/>
        <a:lstStyle/>
        <a:p>
          <a:endParaRPr lang="en-US"/>
        </a:p>
      </dgm:t>
    </dgm:pt>
    <dgm:pt modelId="{4FD54070-4FEE-4A6F-9E49-9628CC8948E4}" type="pres">
      <dgm:prSet presAssocID="{6FD62F63-7DED-4D27-91F2-5DAE72850812}" presName="linear" presStyleCnt="0">
        <dgm:presLayoutVars>
          <dgm:animLvl val="lvl"/>
          <dgm:resizeHandles val="exact"/>
        </dgm:presLayoutVars>
      </dgm:prSet>
      <dgm:spPr/>
    </dgm:pt>
    <dgm:pt modelId="{4D880A2B-DABC-431E-A275-DA2DD795F260}" type="pres">
      <dgm:prSet presAssocID="{9A6C34EC-2AEF-4BB3-A495-8A9B46E29AA4}" presName="parentText" presStyleLbl="node1" presStyleIdx="0" presStyleCnt="1" custLinFactNeighborY="-18206">
        <dgm:presLayoutVars>
          <dgm:chMax val="0"/>
          <dgm:bulletEnabled val="1"/>
        </dgm:presLayoutVars>
      </dgm:prSet>
      <dgm:spPr/>
    </dgm:pt>
  </dgm:ptLst>
  <dgm:cxnLst>
    <dgm:cxn modelId="{334DFD34-2D0E-49B2-A57F-8995B6E43A4B}" type="presOf" srcId="{6FD62F63-7DED-4D27-91F2-5DAE72850812}" destId="{4FD54070-4FEE-4A6F-9E49-9628CC8948E4}" srcOrd="0" destOrd="0" presId="urn:microsoft.com/office/officeart/2005/8/layout/vList2"/>
    <dgm:cxn modelId="{0A4EB2E8-1160-4C31-A6AE-4AF28BAE1282}" type="presOf" srcId="{9A6C34EC-2AEF-4BB3-A495-8A9B46E29AA4}" destId="{4D880A2B-DABC-431E-A275-DA2DD795F260}" srcOrd="0" destOrd="0" presId="urn:microsoft.com/office/officeart/2005/8/layout/vList2"/>
    <dgm:cxn modelId="{1D1F9DF1-3BC4-486F-8F83-B65A3ACBC157}" srcId="{6FD62F63-7DED-4D27-91F2-5DAE72850812}" destId="{9A6C34EC-2AEF-4BB3-A495-8A9B46E29AA4}" srcOrd="0" destOrd="0" parTransId="{F3728FB2-C5C1-429E-8B8F-EF887D625F59}" sibTransId="{EDB26AFF-9056-4430-ACAF-F1AD03AD804A}"/>
    <dgm:cxn modelId="{45FF0CB7-0293-4458-B5B7-059E5E90240F}" type="presParOf" srcId="{4FD54070-4FEE-4A6F-9E49-9628CC8948E4}" destId="{4D880A2B-DABC-431E-A275-DA2DD795F26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880A2B-DABC-431E-A275-DA2DD795F260}">
      <dsp:nvSpPr>
        <dsp:cNvPr id="0" name=""/>
        <dsp:cNvSpPr/>
      </dsp:nvSpPr>
      <dsp:spPr>
        <a:xfrm>
          <a:off x="0" y="0"/>
          <a:ext cx="10364451" cy="1248792"/>
        </a:xfrm>
        <a:prstGeom prst="roundRect">
          <a:avLst/>
        </a:prstGeom>
        <a:solidFill>
          <a:schemeClr val="accent1">
            <a:lumMod val="40000"/>
            <a:lumOff val="6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460" tIns="251460" rIns="251460" bIns="251460" numCol="1" spcCol="1270" anchor="ctr" anchorCtr="0">
          <a:noAutofit/>
        </a:bodyPr>
        <a:lstStyle/>
        <a:p>
          <a:pPr marL="0" lvl="0" indent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b="1" i="0" u="none" kern="1200" baseline="0" dirty="0">
              <a:solidFill>
                <a:schemeClr val="tx2">
                  <a:lumMod val="75000"/>
                </a:schemeClr>
              </a:solidFill>
              <a:latin typeface="Curlz MT" panose="04040404050702020202" pitchFamily="82" charset="0"/>
            </a:rPr>
            <a:t>Mémoire cache</a:t>
          </a:r>
          <a:endParaRPr lang="en-US" sz="6600" b="1" i="0" u="none" kern="1200" dirty="0">
            <a:solidFill>
              <a:schemeClr val="tx2">
                <a:lumMod val="75000"/>
              </a:schemeClr>
            </a:solidFill>
            <a:latin typeface="Curlz MT" panose="04040404050702020202" pitchFamily="82" charset="0"/>
          </a:endParaRPr>
        </a:p>
      </dsp:txBody>
      <dsp:txXfrm>
        <a:off x="60961" y="60961"/>
        <a:ext cx="10242529" cy="11268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6BA3E-8BF7-43F4-9A30-C35CA69CF796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5B90C-0F63-43C3-A5C4-7311FB094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81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5B90C-0F63-43C3-A5C4-7311FB0948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836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7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avi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4EB6-A080-4022-BC2F-1E9071159F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7626" y="2040835"/>
            <a:ext cx="8689976" cy="1736035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rPr>
              <a:t>mémoire cache</a:t>
            </a:r>
          </a:p>
        </p:txBody>
      </p:sp>
    </p:spTree>
    <p:extLst>
      <p:ext uri="{BB962C8B-B14F-4D97-AF65-F5344CB8AC3E}">
        <p14:creationId xmlns:p14="http://schemas.microsoft.com/office/powerpoint/2010/main" val="362384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3207">
        <p:circle/>
      </p:transition>
    </mc:Choice>
    <mc:Fallback xmlns="">
      <p:transition spd="slow" advTm="3207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E04A1-0731-4435-B3DF-F273DD942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36930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4DD839-1506-4574-8063-B105597CB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75" y="2214694"/>
            <a:ext cx="10072277" cy="406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335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C40F98-D2DD-46EB-A6BD-172E05375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630911"/>
            <a:ext cx="10364451" cy="1596177"/>
          </a:xfrm>
        </p:spPr>
        <p:txBody>
          <a:bodyPr>
            <a:normAutofit/>
          </a:bodyPr>
          <a:lstStyle/>
          <a:p>
            <a:r>
              <a:rPr lang="fr-FR" sz="4800" dirty="0" err="1"/>
              <a:t>Assosiative</a:t>
            </a:r>
            <a:r>
              <a:rPr lang="fr-FR" sz="4800" dirty="0"/>
              <a:t> mapping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12190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B7A21A6-1702-4E78-ACBF-1DDA7D583227}"/>
              </a:ext>
            </a:extLst>
          </p:cNvPr>
          <p:cNvSpPr/>
          <p:nvPr/>
        </p:nvSpPr>
        <p:spPr>
          <a:xfrm>
            <a:off x="1623392" y="2637183"/>
            <a:ext cx="8527773" cy="131196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8000" dirty="0"/>
              <a:t>0001…0010    10   </a:t>
            </a:r>
            <a:endParaRPr lang="en-US" sz="1600" dirty="0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F93B6D56-5A0C-4015-A108-F856736C3AE7}"/>
              </a:ext>
            </a:extLst>
          </p:cNvPr>
          <p:cNvSpPr/>
          <p:nvPr/>
        </p:nvSpPr>
        <p:spPr>
          <a:xfrm rot="5400000">
            <a:off x="5480703" y="-2175588"/>
            <a:ext cx="813149" cy="852777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71D8CB-E321-49C2-8F30-183F8CEC239B}"/>
              </a:ext>
            </a:extLst>
          </p:cNvPr>
          <p:cNvSpPr txBox="1"/>
          <p:nvPr/>
        </p:nvSpPr>
        <p:spPr>
          <a:xfrm>
            <a:off x="1981198" y="914880"/>
            <a:ext cx="78121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/>
              <a:t>Adresse mémoire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66498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B7A21A6-1702-4E78-ACBF-1DDA7D583227}"/>
              </a:ext>
            </a:extLst>
          </p:cNvPr>
          <p:cNvSpPr/>
          <p:nvPr/>
        </p:nvSpPr>
        <p:spPr>
          <a:xfrm>
            <a:off x="1623392" y="2637183"/>
            <a:ext cx="5837583" cy="131196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8000" dirty="0"/>
              <a:t>0001…0010</a:t>
            </a:r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89D75C-D4B6-4030-A1C3-92BBE5C938E6}"/>
              </a:ext>
            </a:extLst>
          </p:cNvPr>
          <p:cNvSpPr/>
          <p:nvPr/>
        </p:nvSpPr>
        <p:spPr>
          <a:xfrm>
            <a:off x="7460975" y="2637183"/>
            <a:ext cx="2690191" cy="131196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0" dirty="0"/>
              <a:t>10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C4558F-83D3-48C2-B249-032D9E87EF0F}"/>
              </a:ext>
            </a:extLst>
          </p:cNvPr>
          <p:cNvSpPr txBox="1"/>
          <p:nvPr/>
        </p:nvSpPr>
        <p:spPr>
          <a:xfrm>
            <a:off x="1623391" y="4904609"/>
            <a:ext cx="5652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/>
              <a:t>TAG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438824-C182-42EC-B14C-8F6EF280AE6F}"/>
              </a:ext>
            </a:extLst>
          </p:cNvPr>
          <p:cNvSpPr txBox="1"/>
          <p:nvPr/>
        </p:nvSpPr>
        <p:spPr>
          <a:xfrm>
            <a:off x="7560365" y="4858665"/>
            <a:ext cx="24914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/>
              <a:t>WORD</a:t>
            </a:r>
            <a:endParaRPr lang="en-US" sz="4000" dirty="0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9C34A6B3-FB6E-459C-9953-0F7F1488F343}"/>
              </a:ext>
            </a:extLst>
          </p:cNvPr>
          <p:cNvSpPr/>
          <p:nvPr/>
        </p:nvSpPr>
        <p:spPr>
          <a:xfrm rot="16200000">
            <a:off x="4042844" y="1658996"/>
            <a:ext cx="813149" cy="565205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7F534944-3EA4-443E-B76B-CD513B87EE39}"/>
              </a:ext>
            </a:extLst>
          </p:cNvPr>
          <p:cNvSpPr/>
          <p:nvPr/>
        </p:nvSpPr>
        <p:spPr>
          <a:xfrm rot="16200000">
            <a:off x="8399496" y="3139926"/>
            <a:ext cx="813149" cy="2690191"/>
          </a:xfrm>
          <a:prstGeom prst="leftBrac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F93B6D56-5A0C-4015-A108-F856736C3AE7}"/>
              </a:ext>
            </a:extLst>
          </p:cNvPr>
          <p:cNvSpPr/>
          <p:nvPr/>
        </p:nvSpPr>
        <p:spPr>
          <a:xfrm rot="5400000">
            <a:off x="5480703" y="-2175588"/>
            <a:ext cx="813149" cy="852777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71D8CB-E321-49C2-8F30-183F8CEC239B}"/>
              </a:ext>
            </a:extLst>
          </p:cNvPr>
          <p:cNvSpPr txBox="1"/>
          <p:nvPr/>
        </p:nvSpPr>
        <p:spPr>
          <a:xfrm>
            <a:off x="1981198" y="914880"/>
            <a:ext cx="78121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/>
              <a:t>Adresse memory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39207979"/>
      </p:ext>
    </p:extLst>
  </p:cSld>
  <p:clrMapOvr>
    <a:masterClrMapping/>
  </p:clrMapOvr>
  <p:transition spd="slow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B902463-6E9B-4FEC-9F96-D54E45191611}"/>
              </a:ext>
            </a:extLst>
          </p:cNvPr>
          <p:cNvGraphicFramePr>
            <a:graphicFrameLocks noGrp="1"/>
          </p:cNvGraphicFramePr>
          <p:nvPr/>
        </p:nvGraphicFramePr>
        <p:xfrm>
          <a:off x="5022573" y="853539"/>
          <a:ext cx="2902226" cy="1901637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649358">
                  <a:extLst>
                    <a:ext uri="{9D8B030D-6E8A-4147-A177-3AD203B41FA5}">
                      <a16:colId xmlns:a16="http://schemas.microsoft.com/office/drawing/2014/main" val="1215332162"/>
                    </a:ext>
                  </a:extLst>
                </a:gridCol>
                <a:gridCol w="2252868">
                  <a:extLst>
                    <a:ext uri="{9D8B030D-6E8A-4147-A177-3AD203B41FA5}">
                      <a16:colId xmlns:a16="http://schemas.microsoft.com/office/drawing/2014/main" val="756600569"/>
                    </a:ext>
                  </a:extLst>
                </a:gridCol>
              </a:tblGrid>
              <a:tr h="477078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A0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8101808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B0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404244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C0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844763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D0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06480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F7B1581A-BAE2-4E4F-809C-6EA47D7B42B3}"/>
              </a:ext>
            </a:extLst>
          </p:cNvPr>
          <p:cNvSpPr/>
          <p:nvPr/>
        </p:nvSpPr>
        <p:spPr>
          <a:xfrm>
            <a:off x="3339548" y="853538"/>
            <a:ext cx="1550504" cy="4638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1011</a:t>
            </a:r>
            <a:endParaRPr lang="en-US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5EA01F2C-7779-444F-9222-02067471C822}"/>
              </a:ext>
            </a:extLst>
          </p:cNvPr>
          <p:cNvGraphicFramePr>
            <a:graphicFrameLocks noGrp="1"/>
          </p:cNvGraphicFramePr>
          <p:nvPr/>
        </p:nvGraphicFramePr>
        <p:xfrm>
          <a:off x="5022573" y="2871132"/>
          <a:ext cx="2902226" cy="1901637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649358">
                  <a:extLst>
                    <a:ext uri="{9D8B030D-6E8A-4147-A177-3AD203B41FA5}">
                      <a16:colId xmlns:a16="http://schemas.microsoft.com/office/drawing/2014/main" val="1215332162"/>
                    </a:ext>
                  </a:extLst>
                </a:gridCol>
                <a:gridCol w="2252868">
                  <a:extLst>
                    <a:ext uri="{9D8B030D-6E8A-4147-A177-3AD203B41FA5}">
                      <a16:colId xmlns:a16="http://schemas.microsoft.com/office/drawing/2014/main" val="756600569"/>
                    </a:ext>
                  </a:extLst>
                </a:gridCol>
              </a:tblGrid>
              <a:tr h="477078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A1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8101808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B1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404244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C1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844763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D1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06480"/>
                  </a:ext>
                </a:extLst>
              </a:tr>
            </a:tbl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D1C5ADA8-3C13-43CA-9F55-3D370131508F}"/>
              </a:ext>
            </a:extLst>
          </p:cNvPr>
          <p:cNvSpPr/>
          <p:nvPr/>
        </p:nvSpPr>
        <p:spPr>
          <a:xfrm>
            <a:off x="3359426" y="2871131"/>
            <a:ext cx="1550504" cy="463826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0001</a:t>
            </a:r>
            <a:endParaRPr lang="en-US" sz="32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715E48F-45BC-4F82-89EE-A8FFD096D5D0}"/>
              </a:ext>
            </a:extLst>
          </p:cNvPr>
          <p:cNvGraphicFramePr>
            <a:graphicFrameLocks noGrp="1"/>
          </p:cNvGraphicFramePr>
          <p:nvPr/>
        </p:nvGraphicFramePr>
        <p:xfrm>
          <a:off x="5022573" y="4888726"/>
          <a:ext cx="2902226" cy="1901637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649358">
                  <a:extLst>
                    <a:ext uri="{9D8B030D-6E8A-4147-A177-3AD203B41FA5}">
                      <a16:colId xmlns:a16="http://schemas.microsoft.com/office/drawing/2014/main" val="1215332162"/>
                    </a:ext>
                  </a:extLst>
                </a:gridCol>
                <a:gridCol w="2252868">
                  <a:extLst>
                    <a:ext uri="{9D8B030D-6E8A-4147-A177-3AD203B41FA5}">
                      <a16:colId xmlns:a16="http://schemas.microsoft.com/office/drawing/2014/main" val="756600569"/>
                    </a:ext>
                  </a:extLst>
                </a:gridCol>
              </a:tblGrid>
              <a:tr h="477078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A2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8101808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B2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404244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C2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844763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D2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06480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4B25FF62-317B-47B4-A01D-F1696E66990E}"/>
              </a:ext>
            </a:extLst>
          </p:cNvPr>
          <p:cNvSpPr/>
          <p:nvPr/>
        </p:nvSpPr>
        <p:spPr>
          <a:xfrm>
            <a:off x="3339548" y="4888726"/>
            <a:ext cx="1550504" cy="463826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1101</a:t>
            </a:r>
            <a:endParaRPr lang="en-US" dirty="0"/>
          </a:p>
        </p:txBody>
      </p: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0CFD0006-726F-4958-9139-1CB8054513A1}"/>
              </a:ext>
            </a:extLst>
          </p:cNvPr>
          <p:cNvGraphicFramePr>
            <a:graphicFrameLocks noGrp="1"/>
          </p:cNvGraphicFramePr>
          <p:nvPr/>
        </p:nvGraphicFramePr>
        <p:xfrm>
          <a:off x="9453218" y="3864283"/>
          <a:ext cx="2738782" cy="292608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618434">
                  <a:extLst>
                    <a:ext uri="{9D8B030D-6E8A-4147-A177-3AD203B41FA5}">
                      <a16:colId xmlns:a16="http://schemas.microsoft.com/office/drawing/2014/main" val="3260506392"/>
                    </a:ext>
                  </a:extLst>
                </a:gridCol>
                <a:gridCol w="2120348">
                  <a:extLst>
                    <a:ext uri="{9D8B030D-6E8A-4147-A177-3AD203B41FA5}">
                      <a16:colId xmlns:a16="http://schemas.microsoft.com/office/drawing/2014/main" val="795956198"/>
                    </a:ext>
                  </a:extLst>
                </a:gridCol>
              </a:tblGrid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500976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171190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903910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866326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343791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891757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164082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964652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D5002E0F-926F-4424-B8B3-6B371AE49F60}"/>
              </a:ext>
            </a:extLst>
          </p:cNvPr>
          <p:cNvGraphicFramePr>
            <a:graphicFrameLocks noGrp="1"/>
          </p:cNvGraphicFramePr>
          <p:nvPr/>
        </p:nvGraphicFramePr>
        <p:xfrm>
          <a:off x="9453218" y="938203"/>
          <a:ext cx="2738782" cy="292608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618434">
                  <a:extLst>
                    <a:ext uri="{9D8B030D-6E8A-4147-A177-3AD203B41FA5}">
                      <a16:colId xmlns:a16="http://schemas.microsoft.com/office/drawing/2014/main" val="3260506392"/>
                    </a:ext>
                  </a:extLst>
                </a:gridCol>
                <a:gridCol w="2120348">
                  <a:extLst>
                    <a:ext uri="{9D8B030D-6E8A-4147-A177-3AD203B41FA5}">
                      <a16:colId xmlns:a16="http://schemas.microsoft.com/office/drawing/2014/main" val="795956198"/>
                    </a:ext>
                  </a:extLst>
                </a:gridCol>
              </a:tblGrid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500976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171190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903910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866326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343791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891757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164082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964652"/>
                  </a:ext>
                </a:extLst>
              </a:tr>
            </a:tbl>
          </a:graphicData>
        </a:graphic>
      </p:graphicFrame>
      <p:sp>
        <p:nvSpPr>
          <p:cNvPr id="43" name="Rectangle 42">
            <a:extLst>
              <a:ext uri="{FF2B5EF4-FFF2-40B4-BE49-F238E27FC236}">
                <a16:creationId xmlns:a16="http://schemas.microsoft.com/office/drawing/2014/main" id="{68D5857D-A835-40E1-B034-CA3450C61F75}"/>
              </a:ext>
            </a:extLst>
          </p:cNvPr>
          <p:cNvSpPr/>
          <p:nvPr/>
        </p:nvSpPr>
        <p:spPr>
          <a:xfrm>
            <a:off x="3339548" y="853539"/>
            <a:ext cx="1550504" cy="463826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1011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DDE6747-F2EB-477A-A79A-16696F8448DE}"/>
              </a:ext>
            </a:extLst>
          </p:cNvPr>
          <p:cNvSpPr/>
          <p:nvPr/>
        </p:nvSpPr>
        <p:spPr>
          <a:xfrm>
            <a:off x="8446051" y="938203"/>
            <a:ext cx="971827" cy="3286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0111</a:t>
            </a:r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D7C7E57-CAF9-4D5C-9086-BC20674BB6EF}"/>
              </a:ext>
            </a:extLst>
          </p:cNvPr>
          <p:cNvSpPr/>
          <p:nvPr/>
        </p:nvSpPr>
        <p:spPr>
          <a:xfrm>
            <a:off x="8433904" y="2369491"/>
            <a:ext cx="971827" cy="328603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1010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5CE4358-159F-477F-A8F7-7EA13B2C940F}"/>
              </a:ext>
            </a:extLst>
          </p:cNvPr>
          <p:cNvSpPr/>
          <p:nvPr/>
        </p:nvSpPr>
        <p:spPr>
          <a:xfrm>
            <a:off x="8433905" y="938203"/>
            <a:ext cx="971827" cy="328603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1011</a:t>
            </a:r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3297021-0D87-4A24-9D93-C83BFC823B52}"/>
              </a:ext>
            </a:extLst>
          </p:cNvPr>
          <p:cNvSpPr/>
          <p:nvPr/>
        </p:nvSpPr>
        <p:spPr>
          <a:xfrm>
            <a:off x="8446050" y="3876244"/>
            <a:ext cx="971827" cy="328603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1011</a:t>
            </a:r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69B71FA-4CBF-4EB5-87B0-8C4F3B0E98DF}"/>
              </a:ext>
            </a:extLst>
          </p:cNvPr>
          <p:cNvSpPr/>
          <p:nvPr/>
        </p:nvSpPr>
        <p:spPr>
          <a:xfrm>
            <a:off x="8446051" y="5351246"/>
            <a:ext cx="971827" cy="328603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1011</a:t>
            </a:r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1FBA20C-ED38-4A07-9735-167039B132AE}"/>
              </a:ext>
            </a:extLst>
          </p:cNvPr>
          <p:cNvSpPr/>
          <p:nvPr/>
        </p:nvSpPr>
        <p:spPr>
          <a:xfrm>
            <a:off x="3246783" y="737583"/>
            <a:ext cx="4810539" cy="6120417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EFFC4D5-EAD0-4173-87AF-FFB66A023147}"/>
              </a:ext>
            </a:extLst>
          </p:cNvPr>
          <p:cNvSpPr/>
          <p:nvPr/>
        </p:nvSpPr>
        <p:spPr>
          <a:xfrm>
            <a:off x="8315741" y="737583"/>
            <a:ext cx="3876260" cy="6120416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9390C19-8C24-4980-8654-D34DEFDF2A26}"/>
              </a:ext>
            </a:extLst>
          </p:cNvPr>
          <p:cNvSpPr txBox="1"/>
          <p:nvPr/>
        </p:nvSpPr>
        <p:spPr>
          <a:xfrm>
            <a:off x="3246782" y="152806"/>
            <a:ext cx="4810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Memory cache</a:t>
            </a:r>
            <a:endParaRPr lang="en-US" sz="32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1BE1057-A402-43D3-97D6-59E22552CFDB}"/>
              </a:ext>
            </a:extLst>
          </p:cNvPr>
          <p:cNvSpPr txBox="1"/>
          <p:nvPr/>
        </p:nvSpPr>
        <p:spPr>
          <a:xfrm>
            <a:off x="8368750" y="187610"/>
            <a:ext cx="37702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RAM</a:t>
            </a:r>
            <a:endParaRPr lang="en-US" dirty="0"/>
          </a:p>
        </p:txBody>
      </p:sp>
      <p:sp>
        <p:nvSpPr>
          <p:cNvPr id="60" name="Left Brace 59">
            <a:extLst>
              <a:ext uri="{FF2B5EF4-FFF2-40B4-BE49-F238E27FC236}">
                <a16:creationId xmlns:a16="http://schemas.microsoft.com/office/drawing/2014/main" id="{33316240-B84B-445C-9AB3-9B9DD908B5E1}"/>
              </a:ext>
            </a:extLst>
          </p:cNvPr>
          <p:cNvSpPr/>
          <p:nvPr/>
        </p:nvSpPr>
        <p:spPr>
          <a:xfrm>
            <a:off x="2683563" y="715303"/>
            <a:ext cx="377688" cy="198279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Left Brace 60">
            <a:extLst>
              <a:ext uri="{FF2B5EF4-FFF2-40B4-BE49-F238E27FC236}">
                <a16:creationId xmlns:a16="http://schemas.microsoft.com/office/drawing/2014/main" id="{AEA925A1-DF00-4A91-B991-FC06509A4DD2}"/>
              </a:ext>
            </a:extLst>
          </p:cNvPr>
          <p:cNvSpPr/>
          <p:nvPr/>
        </p:nvSpPr>
        <p:spPr>
          <a:xfrm>
            <a:off x="2686876" y="2770786"/>
            <a:ext cx="377688" cy="198279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Left Brace 61">
            <a:extLst>
              <a:ext uri="{FF2B5EF4-FFF2-40B4-BE49-F238E27FC236}">
                <a16:creationId xmlns:a16="http://schemas.microsoft.com/office/drawing/2014/main" id="{B2DE22D6-6F9E-41E7-926E-A3F8356C2A03}"/>
              </a:ext>
            </a:extLst>
          </p:cNvPr>
          <p:cNvSpPr/>
          <p:nvPr/>
        </p:nvSpPr>
        <p:spPr>
          <a:xfrm>
            <a:off x="2686876" y="4826269"/>
            <a:ext cx="377688" cy="198279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166110F-F88E-4A84-ABC1-A9189C85CDFA}"/>
              </a:ext>
            </a:extLst>
          </p:cNvPr>
          <p:cNvSpPr txBox="1"/>
          <p:nvPr/>
        </p:nvSpPr>
        <p:spPr>
          <a:xfrm>
            <a:off x="1169507" y="1414310"/>
            <a:ext cx="1398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Block 1</a:t>
            </a:r>
            <a:endParaRPr lang="en-US" sz="32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9AF26CF-A86F-488D-8C40-C88B50EBF3D4}"/>
              </a:ext>
            </a:extLst>
          </p:cNvPr>
          <p:cNvSpPr txBox="1"/>
          <p:nvPr/>
        </p:nvSpPr>
        <p:spPr>
          <a:xfrm>
            <a:off x="1223620" y="3469793"/>
            <a:ext cx="1398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Block 2</a:t>
            </a:r>
            <a:endParaRPr lang="en-US" sz="32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96656E8-7901-4999-82BB-B99A036CF132}"/>
              </a:ext>
            </a:extLst>
          </p:cNvPr>
          <p:cNvSpPr txBox="1"/>
          <p:nvPr/>
        </p:nvSpPr>
        <p:spPr>
          <a:xfrm>
            <a:off x="1292089" y="5506203"/>
            <a:ext cx="1398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Block 3</a:t>
            </a:r>
            <a:endParaRPr lang="en-US" sz="32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9E0D659-5A7E-443E-91EB-289F1CE19EAD}"/>
              </a:ext>
            </a:extLst>
          </p:cNvPr>
          <p:cNvSpPr/>
          <p:nvPr/>
        </p:nvSpPr>
        <p:spPr>
          <a:xfrm>
            <a:off x="152398" y="547451"/>
            <a:ext cx="2451652" cy="892436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F05A7BB-BCE5-4586-88C0-56F8C490ED9F}"/>
              </a:ext>
            </a:extLst>
          </p:cNvPr>
          <p:cNvSpPr txBox="1"/>
          <p:nvPr/>
        </p:nvSpPr>
        <p:spPr>
          <a:xfrm>
            <a:off x="251789" y="-37325"/>
            <a:ext cx="23787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CPU</a:t>
            </a:r>
          </a:p>
        </p:txBody>
      </p:sp>
    </p:spTree>
    <p:extLst>
      <p:ext uri="{BB962C8B-B14F-4D97-AF65-F5344CB8AC3E}">
        <p14:creationId xmlns:p14="http://schemas.microsoft.com/office/powerpoint/2010/main" val="256862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43" grpId="0" animBg="1"/>
      <p:bldP spid="45" grpId="0" animBg="1"/>
      <p:bldP spid="46" grpId="0" animBg="1"/>
      <p:bldP spid="47" grpId="0" animBg="1"/>
      <p:bldP spid="48" grpId="0" animBg="1"/>
      <p:bldP spid="60" grpId="0" animBg="1"/>
      <p:bldP spid="63" grpId="0"/>
      <p:bldP spid="64" grpId="0"/>
      <p:bldP spid="6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B902463-6E9B-4FEC-9F96-D54E45191611}"/>
              </a:ext>
            </a:extLst>
          </p:cNvPr>
          <p:cNvGraphicFramePr>
            <a:graphicFrameLocks noGrp="1"/>
          </p:cNvGraphicFramePr>
          <p:nvPr/>
        </p:nvGraphicFramePr>
        <p:xfrm>
          <a:off x="5022573" y="853539"/>
          <a:ext cx="2902226" cy="1901637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649358">
                  <a:extLst>
                    <a:ext uri="{9D8B030D-6E8A-4147-A177-3AD203B41FA5}">
                      <a16:colId xmlns:a16="http://schemas.microsoft.com/office/drawing/2014/main" val="1215332162"/>
                    </a:ext>
                  </a:extLst>
                </a:gridCol>
                <a:gridCol w="2252868">
                  <a:extLst>
                    <a:ext uri="{9D8B030D-6E8A-4147-A177-3AD203B41FA5}">
                      <a16:colId xmlns:a16="http://schemas.microsoft.com/office/drawing/2014/main" val="756600569"/>
                    </a:ext>
                  </a:extLst>
                </a:gridCol>
              </a:tblGrid>
              <a:tr h="477078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A0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8101808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B0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404244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C0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844763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D0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06480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F7B1581A-BAE2-4E4F-809C-6EA47D7B42B3}"/>
              </a:ext>
            </a:extLst>
          </p:cNvPr>
          <p:cNvSpPr/>
          <p:nvPr/>
        </p:nvSpPr>
        <p:spPr>
          <a:xfrm>
            <a:off x="3339548" y="853538"/>
            <a:ext cx="1550504" cy="4638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1011</a:t>
            </a:r>
            <a:endParaRPr lang="en-US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5EA01F2C-7779-444F-9222-02067471C822}"/>
              </a:ext>
            </a:extLst>
          </p:cNvPr>
          <p:cNvGraphicFramePr>
            <a:graphicFrameLocks noGrp="1"/>
          </p:cNvGraphicFramePr>
          <p:nvPr/>
        </p:nvGraphicFramePr>
        <p:xfrm>
          <a:off x="5022573" y="2871132"/>
          <a:ext cx="2902226" cy="1901637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649358">
                  <a:extLst>
                    <a:ext uri="{9D8B030D-6E8A-4147-A177-3AD203B41FA5}">
                      <a16:colId xmlns:a16="http://schemas.microsoft.com/office/drawing/2014/main" val="1215332162"/>
                    </a:ext>
                  </a:extLst>
                </a:gridCol>
                <a:gridCol w="2252868">
                  <a:extLst>
                    <a:ext uri="{9D8B030D-6E8A-4147-A177-3AD203B41FA5}">
                      <a16:colId xmlns:a16="http://schemas.microsoft.com/office/drawing/2014/main" val="756600569"/>
                    </a:ext>
                  </a:extLst>
                </a:gridCol>
              </a:tblGrid>
              <a:tr h="477078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A1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8101808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B1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404244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C1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844763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D1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06480"/>
                  </a:ext>
                </a:extLst>
              </a:tr>
            </a:tbl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D1C5ADA8-3C13-43CA-9F55-3D370131508F}"/>
              </a:ext>
            </a:extLst>
          </p:cNvPr>
          <p:cNvSpPr/>
          <p:nvPr/>
        </p:nvSpPr>
        <p:spPr>
          <a:xfrm>
            <a:off x="3359426" y="2871131"/>
            <a:ext cx="1550504" cy="463826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0001</a:t>
            </a:r>
            <a:endParaRPr lang="en-US" sz="32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715E48F-45BC-4F82-89EE-A8FFD096D5D0}"/>
              </a:ext>
            </a:extLst>
          </p:cNvPr>
          <p:cNvGraphicFramePr>
            <a:graphicFrameLocks noGrp="1"/>
          </p:cNvGraphicFramePr>
          <p:nvPr/>
        </p:nvGraphicFramePr>
        <p:xfrm>
          <a:off x="5022573" y="4888726"/>
          <a:ext cx="2902226" cy="1901637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649358">
                  <a:extLst>
                    <a:ext uri="{9D8B030D-6E8A-4147-A177-3AD203B41FA5}">
                      <a16:colId xmlns:a16="http://schemas.microsoft.com/office/drawing/2014/main" val="1215332162"/>
                    </a:ext>
                  </a:extLst>
                </a:gridCol>
                <a:gridCol w="2252868">
                  <a:extLst>
                    <a:ext uri="{9D8B030D-6E8A-4147-A177-3AD203B41FA5}">
                      <a16:colId xmlns:a16="http://schemas.microsoft.com/office/drawing/2014/main" val="756600569"/>
                    </a:ext>
                  </a:extLst>
                </a:gridCol>
              </a:tblGrid>
              <a:tr h="477078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A2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8101808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01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B2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404244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C2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844763"/>
                  </a:ext>
                </a:extLst>
              </a:tr>
              <a:tr h="47485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DATA D2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06480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4B25FF62-317B-47B4-A01D-F1696E66990E}"/>
              </a:ext>
            </a:extLst>
          </p:cNvPr>
          <p:cNvSpPr/>
          <p:nvPr/>
        </p:nvSpPr>
        <p:spPr>
          <a:xfrm>
            <a:off x="3339548" y="4888726"/>
            <a:ext cx="1550504" cy="463826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1101</a:t>
            </a:r>
            <a:endParaRPr lang="en-US" dirty="0"/>
          </a:p>
        </p:txBody>
      </p: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0CFD0006-726F-4958-9139-1CB8054513A1}"/>
              </a:ext>
            </a:extLst>
          </p:cNvPr>
          <p:cNvGraphicFramePr>
            <a:graphicFrameLocks noGrp="1"/>
          </p:cNvGraphicFramePr>
          <p:nvPr/>
        </p:nvGraphicFramePr>
        <p:xfrm>
          <a:off x="9453218" y="3864283"/>
          <a:ext cx="2738782" cy="292608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618434">
                  <a:extLst>
                    <a:ext uri="{9D8B030D-6E8A-4147-A177-3AD203B41FA5}">
                      <a16:colId xmlns:a16="http://schemas.microsoft.com/office/drawing/2014/main" val="3260506392"/>
                    </a:ext>
                  </a:extLst>
                </a:gridCol>
                <a:gridCol w="2120348">
                  <a:extLst>
                    <a:ext uri="{9D8B030D-6E8A-4147-A177-3AD203B41FA5}">
                      <a16:colId xmlns:a16="http://schemas.microsoft.com/office/drawing/2014/main" val="795956198"/>
                    </a:ext>
                  </a:extLst>
                </a:gridCol>
              </a:tblGrid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500976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171190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903910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866326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343791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891757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164082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964652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D5002E0F-926F-4424-B8B3-6B371AE49F60}"/>
              </a:ext>
            </a:extLst>
          </p:cNvPr>
          <p:cNvGraphicFramePr>
            <a:graphicFrameLocks noGrp="1"/>
          </p:cNvGraphicFramePr>
          <p:nvPr/>
        </p:nvGraphicFramePr>
        <p:xfrm>
          <a:off x="9453218" y="938203"/>
          <a:ext cx="2738782" cy="292608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618434">
                  <a:extLst>
                    <a:ext uri="{9D8B030D-6E8A-4147-A177-3AD203B41FA5}">
                      <a16:colId xmlns:a16="http://schemas.microsoft.com/office/drawing/2014/main" val="3260506392"/>
                    </a:ext>
                  </a:extLst>
                </a:gridCol>
                <a:gridCol w="2120348">
                  <a:extLst>
                    <a:ext uri="{9D8B030D-6E8A-4147-A177-3AD203B41FA5}">
                      <a16:colId xmlns:a16="http://schemas.microsoft.com/office/drawing/2014/main" val="795956198"/>
                    </a:ext>
                  </a:extLst>
                </a:gridCol>
              </a:tblGrid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500976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171190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903910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866326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343791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891757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10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164082"/>
                  </a:ext>
                </a:extLst>
              </a:tr>
              <a:tr h="237705">
                <a:tc>
                  <a:txBody>
                    <a:bodyPr/>
                    <a:lstStyle/>
                    <a:p>
                      <a:r>
                        <a:rPr lang="fr-FR" dirty="0"/>
                        <a:t>11</a:t>
                      </a:r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964652"/>
                  </a:ext>
                </a:extLst>
              </a:tr>
            </a:tbl>
          </a:graphicData>
        </a:graphic>
      </p:graphicFrame>
      <p:sp>
        <p:nvSpPr>
          <p:cNvPr id="43" name="Rectangle 42">
            <a:extLst>
              <a:ext uri="{FF2B5EF4-FFF2-40B4-BE49-F238E27FC236}">
                <a16:creationId xmlns:a16="http://schemas.microsoft.com/office/drawing/2014/main" id="{68D5857D-A835-40E1-B034-CA3450C61F75}"/>
              </a:ext>
            </a:extLst>
          </p:cNvPr>
          <p:cNvSpPr/>
          <p:nvPr/>
        </p:nvSpPr>
        <p:spPr>
          <a:xfrm>
            <a:off x="3339548" y="853539"/>
            <a:ext cx="1550504" cy="463826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1011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DDE6747-F2EB-477A-A79A-16696F8448DE}"/>
              </a:ext>
            </a:extLst>
          </p:cNvPr>
          <p:cNvSpPr/>
          <p:nvPr/>
        </p:nvSpPr>
        <p:spPr>
          <a:xfrm>
            <a:off x="8446051" y="938203"/>
            <a:ext cx="971827" cy="3286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0111</a:t>
            </a:r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D7C7E57-CAF9-4D5C-9086-BC20674BB6EF}"/>
              </a:ext>
            </a:extLst>
          </p:cNvPr>
          <p:cNvSpPr/>
          <p:nvPr/>
        </p:nvSpPr>
        <p:spPr>
          <a:xfrm>
            <a:off x="8433904" y="2369491"/>
            <a:ext cx="971827" cy="328603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1010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5CE4358-159F-477F-A8F7-7EA13B2C940F}"/>
              </a:ext>
            </a:extLst>
          </p:cNvPr>
          <p:cNvSpPr/>
          <p:nvPr/>
        </p:nvSpPr>
        <p:spPr>
          <a:xfrm>
            <a:off x="8433905" y="938203"/>
            <a:ext cx="971827" cy="328603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1011</a:t>
            </a:r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3297021-0D87-4A24-9D93-C83BFC823B52}"/>
              </a:ext>
            </a:extLst>
          </p:cNvPr>
          <p:cNvSpPr/>
          <p:nvPr/>
        </p:nvSpPr>
        <p:spPr>
          <a:xfrm>
            <a:off x="8446050" y="3876244"/>
            <a:ext cx="971827" cy="328603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1011</a:t>
            </a:r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69B71FA-4CBF-4EB5-87B0-8C4F3B0E98DF}"/>
              </a:ext>
            </a:extLst>
          </p:cNvPr>
          <p:cNvSpPr/>
          <p:nvPr/>
        </p:nvSpPr>
        <p:spPr>
          <a:xfrm>
            <a:off x="8446051" y="5351246"/>
            <a:ext cx="971827" cy="328603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1011</a:t>
            </a:r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1FBA20C-ED38-4A07-9735-167039B132AE}"/>
              </a:ext>
            </a:extLst>
          </p:cNvPr>
          <p:cNvSpPr/>
          <p:nvPr/>
        </p:nvSpPr>
        <p:spPr>
          <a:xfrm>
            <a:off x="3246783" y="737583"/>
            <a:ext cx="4810539" cy="6120417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EFFC4D5-EAD0-4173-87AF-FFB66A023147}"/>
              </a:ext>
            </a:extLst>
          </p:cNvPr>
          <p:cNvSpPr/>
          <p:nvPr/>
        </p:nvSpPr>
        <p:spPr>
          <a:xfrm>
            <a:off x="8315741" y="737583"/>
            <a:ext cx="3876260" cy="6120416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6B181BB-1804-4D66-862F-5D09D2368D3E}"/>
              </a:ext>
            </a:extLst>
          </p:cNvPr>
          <p:cNvSpPr/>
          <p:nvPr/>
        </p:nvSpPr>
        <p:spPr>
          <a:xfrm>
            <a:off x="163444" y="908529"/>
            <a:ext cx="1550504" cy="463826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0001</a:t>
            </a:r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2F41988-A096-4C02-B23C-5226393353A3}"/>
              </a:ext>
            </a:extLst>
          </p:cNvPr>
          <p:cNvSpPr/>
          <p:nvPr/>
        </p:nvSpPr>
        <p:spPr>
          <a:xfrm>
            <a:off x="1713948" y="908529"/>
            <a:ext cx="563219" cy="463826"/>
          </a:xfrm>
          <a:prstGeom prst="rect">
            <a:avLst/>
          </a:prstGeom>
          <a:solidFill>
            <a:srgbClr val="FFC000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01</a:t>
            </a:r>
            <a:endParaRPr lang="en-US" sz="5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9390C19-8C24-4980-8654-D34DEFDF2A26}"/>
              </a:ext>
            </a:extLst>
          </p:cNvPr>
          <p:cNvSpPr txBox="1"/>
          <p:nvPr/>
        </p:nvSpPr>
        <p:spPr>
          <a:xfrm>
            <a:off x="3246782" y="152806"/>
            <a:ext cx="4810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Memory cache</a:t>
            </a:r>
            <a:endParaRPr lang="en-US" sz="32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1BE1057-A402-43D3-97D6-59E22552CFDB}"/>
              </a:ext>
            </a:extLst>
          </p:cNvPr>
          <p:cNvSpPr txBox="1"/>
          <p:nvPr/>
        </p:nvSpPr>
        <p:spPr>
          <a:xfrm>
            <a:off x="8368750" y="187610"/>
            <a:ext cx="37702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RAM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243EF85-F66B-4C1D-8566-687436A97AA1}"/>
              </a:ext>
            </a:extLst>
          </p:cNvPr>
          <p:cNvSpPr/>
          <p:nvPr/>
        </p:nvSpPr>
        <p:spPr>
          <a:xfrm>
            <a:off x="23190" y="708376"/>
            <a:ext cx="2451652" cy="892436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4852ED-49B2-4A21-999F-8C2585FF9379}"/>
              </a:ext>
            </a:extLst>
          </p:cNvPr>
          <p:cNvSpPr txBox="1"/>
          <p:nvPr/>
        </p:nvSpPr>
        <p:spPr>
          <a:xfrm>
            <a:off x="122581" y="123600"/>
            <a:ext cx="23787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CPU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98FC63-7682-4770-9C4D-8E2310ECC9A5}"/>
              </a:ext>
            </a:extLst>
          </p:cNvPr>
          <p:cNvSpPr/>
          <p:nvPr/>
        </p:nvSpPr>
        <p:spPr>
          <a:xfrm>
            <a:off x="5682343" y="3334957"/>
            <a:ext cx="2242456" cy="52932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DATA B1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302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-3.125E-6 -0.00092 L -3.125E-6 0.12431 C -3.125E-6 0.18033 0.0711 0.18102 0.12722 0.18102 C 0.16875 0.18102 0.20899 -0.00601 0.25131 -0.00601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65" y="88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7" presetClass="emph" presetSubtype="0" fill="remove" grpId="1" nodeType="withEffect">
                                  <p:stCondLst>
                                    <p:cond delay="22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8" dur="25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1919"/>
                                      </p:to>
                                    </p:animClr>
                                    <p:animClr clrSpc="rgb" dir="cw">
                                      <p:cBhvr>
                                        <p:cTn id="9" dur="25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1919"/>
                                      </p:to>
                                    </p:animClr>
                                    <p:set>
                                      <p:cBhvr>
                                        <p:cTn id="10" dur="25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25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0.25131 -0.00601 L 0.25547 0.2713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" y="13866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7" presetClass="emph" presetSubtype="0" fill="remove" grpId="3" nodeType="withEffect">
                                  <p:stCondLst>
                                    <p:cond delay="12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7" dur="25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FF734"/>
                                      </p:to>
                                    </p:animClr>
                                    <p:animClr clrSpc="rgb" dir="cw">
                                      <p:cBhvr>
                                        <p:cTn id="18" dur="25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FF734"/>
                                      </p:to>
                                    </p:animClr>
                                    <p:set>
                                      <p:cBhvr>
                                        <p:cTn id="19" dur="25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25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6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3.7037E-6 L -1.875E-6 0.12477 C -1.875E-6 0.18079 0.04753 0.29885 0.10365 0.29885 C 0.14531 0.29885 0.22435 0.28542 0.26628 0.28542 " pathEditMode="relative" rAng="0" ptsTypes="AAAA">
                                      <p:cBhvr>
                                        <p:cTn id="2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307" y="14931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7" presetClass="emph" presetSubtype="0" fill="remove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5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1919"/>
                                      </p:to>
                                    </p:animClr>
                                    <p:animClr clrSpc="rgb" dir="cw">
                                      <p:cBhvr>
                                        <p:cTn id="27" dur="25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1919"/>
                                      </p:to>
                                    </p:animClr>
                                    <p:set>
                                      <p:cBhvr>
                                        <p:cTn id="28" dur="25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25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628 0.28542 L 0.26029 0.35301 " pathEditMode="relative" rAng="0" ptsTypes="AA">
                                      <p:cBhvr>
                                        <p:cTn id="33" dur="1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9" y="338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27" presetClass="emph" presetSubtype="0" fill="remove" grpId="3" nodeType="withEffect">
                                  <p:stCondLst>
                                    <p:cond delay="1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5" dur="2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FF734"/>
                                      </p:to>
                                    </p:animClr>
                                    <p:animClr clrSpc="rgb" dir="cw">
                                      <p:cBhvr>
                                        <p:cTn id="36" dur="2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FF734"/>
                                      </p:to>
                                    </p:animClr>
                                    <p:set>
                                      <p:cBhvr>
                                        <p:cTn id="37" dur="2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2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0.0007 L -0.11211 0.03727 C -0.13554 0.04583 -0.25312 0.05069 -0.30534 0.02917 C -0.35742 0.00764 -0.40195 -0.08357 -0.42526 -0.09213 C -0.46263 -0.10486 -0.46159 -0.23912 -0.49883 -0.25116 " pathEditMode="relative" rAng="0" ptsTypes="AAAAA">
                                      <p:cBhvr>
                                        <p:cTn id="4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948" y="-10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6" grpId="1" animBg="1"/>
      <p:bldP spid="56" grpId="2" animBg="1"/>
      <p:bldP spid="56" grpId="3" animBg="1"/>
      <p:bldP spid="57" grpId="0" animBg="1"/>
      <p:bldP spid="57" grpId="1" animBg="1"/>
      <p:bldP spid="57" grpId="2" animBg="1"/>
      <p:bldP spid="57" grpId="3" animBg="1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7E8EA1-9B7D-43B2-8FC4-D54C50C014D9}"/>
              </a:ext>
            </a:extLst>
          </p:cNvPr>
          <p:cNvSpPr txBox="1"/>
          <p:nvPr/>
        </p:nvSpPr>
        <p:spPr>
          <a:xfrm>
            <a:off x="2079171" y="2106386"/>
            <a:ext cx="803365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3800" dirty="0">
                <a:solidFill>
                  <a:schemeClr val="accent6">
                    <a:lumMod val="75000"/>
                  </a:schemeClr>
                </a:solidFill>
              </a:rPr>
              <a:t>The end</a:t>
            </a:r>
            <a:endParaRPr lang="en-US" sz="138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8666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34631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9A0F15D-A93A-4A39-B4BA-B3683773B2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8705768"/>
              </p:ext>
            </p:extLst>
          </p:nvPr>
        </p:nvGraphicFramePr>
        <p:xfrm>
          <a:off x="913775" y="618518"/>
          <a:ext cx="10364451" cy="1250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985B7-C344-44C0-9019-C574D4A0160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5" y="2107096"/>
            <a:ext cx="10363824" cy="734075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fr-FR" sz="3200" dirty="0"/>
              <a:t>Définition 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0CC195-D8F1-4445-B82C-DA846E2A1270}"/>
              </a:ext>
            </a:extLst>
          </p:cNvPr>
          <p:cNvSpPr txBox="1"/>
          <p:nvPr/>
        </p:nvSpPr>
        <p:spPr>
          <a:xfrm>
            <a:off x="913775" y="2841171"/>
            <a:ext cx="105809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fr-FR" sz="3200" dirty="0"/>
              <a:t>Exemple (navigation)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0B0A80-4097-43B5-90EE-C4E3A7CB1568}"/>
              </a:ext>
            </a:extLst>
          </p:cNvPr>
          <p:cNvSpPr txBox="1"/>
          <p:nvPr/>
        </p:nvSpPr>
        <p:spPr>
          <a:xfrm>
            <a:off x="913775" y="3536783"/>
            <a:ext cx="10058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fr-FR" sz="3200" dirty="0"/>
              <a:t> processus de la mémoire cache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3459E3-0F10-440D-B50C-06B71E49561B}"/>
              </a:ext>
            </a:extLst>
          </p:cNvPr>
          <p:cNvSpPr txBox="1"/>
          <p:nvPr/>
        </p:nvSpPr>
        <p:spPr>
          <a:xfrm>
            <a:off x="1518244" y="4160021"/>
            <a:ext cx="91548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fr-FR" sz="3200" dirty="0"/>
              <a:t>Mapping cache </a:t>
            </a:r>
          </a:p>
          <a:p>
            <a:pPr marL="514350" indent="-514350">
              <a:buFont typeface="+mj-lt"/>
              <a:buAutoNum type="alphaLcParenR"/>
            </a:pPr>
            <a:r>
              <a:rPr lang="fr-FR" sz="3200" dirty="0"/>
              <a:t>  Associative mapping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290439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812">
        <p15:prstTrans prst="curtains"/>
      </p:transition>
    </mc:Choice>
    <mc:Fallback xmlns="">
      <p:transition spd="slow" advTm="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DB516-8766-42B7-B29A-F904D34754B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fr-FR" sz="28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LA mémoire cache est une mémoire plus rapide et plus proche du matériel informatique (processeur, disque dur) auquel elle sert des données et des instructions.</a:t>
            </a:r>
          </a:p>
          <a:p>
            <a:r>
              <a:rPr lang="fr-FR" sz="28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Son rôle est de stocker les informations les plus fréquemment utilisées par les logiciels et les applications lorsqu'ils sont actifs.</a:t>
            </a:r>
            <a:endParaRPr lang="en-US" sz="28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CA8A4A9-665C-48F8-AD24-B39F9A8E348F}"/>
              </a:ext>
            </a:extLst>
          </p:cNvPr>
          <p:cNvGrpSpPr/>
          <p:nvPr/>
        </p:nvGrpSpPr>
        <p:grpSpPr>
          <a:xfrm>
            <a:off x="913774" y="591491"/>
            <a:ext cx="10364451" cy="1248792"/>
            <a:chOff x="0" y="623"/>
            <a:chExt cx="10364451" cy="1248792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4E1D2D8D-5B79-44FD-84AB-3CFC994CC8CE}"/>
                </a:ext>
              </a:extLst>
            </p:cNvPr>
            <p:cNvSpPr/>
            <p:nvPr/>
          </p:nvSpPr>
          <p:spPr>
            <a:xfrm>
              <a:off x="0" y="623"/>
              <a:ext cx="10364451" cy="1248792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9C7F28E4-D827-457B-8B29-9C1EBB4F0D9F}"/>
                </a:ext>
              </a:extLst>
            </p:cNvPr>
            <p:cNvSpPr txBox="1"/>
            <p:nvPr/>
          </p:nvSpPr>
          <p:spPr>
            <a:xfrm>
              <a:off x="60961" y="61584"/>
              <a:ext cx="10242529" cy="11268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51460" tIns="251460" rIns="251460" bIns="251460" numCol="1" spcCol="1270" anchor="ctr" anchorCtr="0">
              <a:noAutofit/>
            </a:bodyPr>
            <a:lstStyle/>
            <a:p>
              <a:pPr marL="0" lvl="0" indent="0" algn="ctr" defTabSz="2933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600" b="1" dirty="0" err="1">
                  <a:solidFill>
                    <a:schemeClr val="tx2">
                      <a:lumMod val="75000"/>
                    </a:schemeClr>
                  </a:solidFill>
                  <a:latin typeface="Curlz MT" panose="04040404050702020202" pitchFamily="82" charset="0"/>
                </a:rPr>
                <a:t>Dé</a:t>
              </a:r>
              <a:r>
                <a:rPr lang="en-US" sz="6600" b="1" i="0" u="none" kern="1200" baseline="0" dirty="0" err="1">
                  <a:solidFill>
                    <a:schemeClr val="tx2">
                      <a:lumMod val="75000"/>
                    </a:schemeClr>
                  </a:solidFill>
                  <a:latin typeface="Curlz MT" panose="04040404050702020202" pitchFamily="82" charset="0"/>
                </a:rPr>
                <a:t>finition</a:t>
              </a:r>
              <a:endParaRPr lang="en-US" sz="6600" b="1" i="0" u="none" kern="1200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864938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DB516-8766-42B7-B29A-F904D34754B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fr-FR" sz="2800" b="1" i="1" u="sng" dirty="0"/>
              <a:t>Différents types de cache :</a:t>
            </a:r>
          </a:p>
          <a:p>
            <a:pPr lvl="1"/>
            <a:r>
              <a:rPr lang="fr-FR" sz="2400" dirty="0"/>
              <a:t>les mémoires caches complètement associatives (</a:t>
            </a:r>
            <a:r>
              <a:rPr lang="fr-FR" sz="2400" i="1" dirty="0"/>
              <a:t>fully associative cache</a:t>
            </a:r>
            <a:r>
              <a:rPr lang="fr-FR" sz="2400" dirty="0"/>
              <a:t>) </a:t>
            </a:r>
          </a:p>
          <a:p>
            <a:pPr lvl="1"/>
            <a:r>
              <a:rPr lang="fr-FR" sz="2400" dirty="0"/>
              <a:t>les mémoires caches directes (</a:t>
            </a:r>
            <a:r>
              <a:rPr lang="fr-FR" sz="2400" i="1" dirty="0"/>
              <a:t>direct </a:t>
            </a:r>
            <a:r>
              <a:rPr lang="fr-FR" sz="2400" i="1" dirty="0" err="1"/>
              <a:t>mapped</a:t>
            </a:r>
            <a:r>
              <a:rPr lang="fr-FR" sz="2400" i="1" dirty="0"/>
              <a:t> cache</a:t>
            </a:r>
            <a:r>
              <a:rPr lang="fr-FR" sz="2400" dirty="0"/>
              <a:t>)</a:t>
            </a:r>
          </a:p>
          <a:p>
            <a:pPr lvl="1"/>
            <a:r>
              <a:rPr lang="fr-FR" sz="2400" dirty="0"/>
              <a:t>les mémoires caches N-associatives (</a:t>
            </a:r>
            <a:r>
              <a:rPr lang="fr-FR" sz="2400" i="1" dirty="0" err="1"/>
              <a:t>N-way</a:t>
            </a:r>
            <a:r>
              <a:rPr lang="fr-FR" sz="2400" i="1" dirty="0"/>
              <a:t> set associative cache)</a:t>
            </a:r>
            <a:endParaRPr lang="en-US" sz="28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CA8A4A9-665C-48F8-AD24-B39F9A8E348F}"/>
              </a:ext>
            </a:extLst>
          </p:cNvPr>
          <p:cNvGrpSpPr/>
          <p:nvPr/>
        </p:nvGrpSpPr>
        <p:grpSpPr>
          <a:xfrm>
            <a:off x="913774" y="591491"/>
            <a:ext cx="10364451" cy="1248792"/>
            <a:chOff x="0" y="623"/>
            <a:chExt cx="10364451" cy="1248792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4E1D2D8D-5B79-44FD-84AB-3CFC994CC8CE}"/>
                </a:ext>
              </a:extLst>
            </p:cNvPr>
            <p:cNvSpPr/>
            <p:nvPr/>
          </p:nvSpPr>
          <p:spPr>
            <a:xfrm>
              <a:off x="0" y="623"/>
              <a:ext cx="10364451" cy="1248792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9C7F28E4-D827-457B-8B29-9C1EBB4F0D9F}"/>
                </a:ext>
              </a:extLst>
            </p:cNvPr>
            <p:cNvSpPr txBox="1"/>
            <p:nvPr/>
          </p:nvSpPr>
          <p:spPr>
            <a:xfrm>
              <a:off x="60961" y="61584"/>
              <a:ext cx="10242529" cy="11268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51460" tIns="251460" rIns="251460" bIns="251460" numCol="1" spcCol="1270" anchor="ctr" anchorCtr="0">
              <a:noAutofit/>
            </a:bodyPr>
            <a:lstStyle/>
            <a:p>
              <a:pPr marL="0" lvl="0" indent="0" algn="ctr" defTabSz="2933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600" b="1" dirty="0" err="1">
                  <a:solidFill>
                    <a:schemeClr val="tx2">
                      <a:lumMod val="75000"/>
                    </a:schemeClr>
                  </a:solidFill>
                  <a:latin typeface="Curlz MT" panose="04040404050702020202" pitchFamily="82" charset="0"/>
                </a:rPr>
                <a:t>Dé</a:t>
              </a:r>
              <a:r>
                <a:rPr lang="en-US" sz="6600" b="1" i="0" u="none" kern="1200" baseline="0" dirty="0" err="1">
                  <a:solidFill>
                    <a:schemeClr val="tx2">
                      <a:lumMod val="75000"/>
                    </a:schemeClr>
                  </a:solidFill>
                  <a:latin typeface="Curlz MT" panose="04040404050702020202" pitchFamily="82" charset="0"/>
                </a:rPr>
                <a:t>finition</a:t>
              </a:r>
              <a:endParaRPr lang="en-US" sz="6600" b="1" i="0" u="none" kern="1200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160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2B174B-D52B-4357-B771-42D8C72AFDC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854101" y="910865"/>
            <a:ext cx="10893287" cy="6103069"/>
          </a:xfr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E3870C5A-E4E0-46AE-8D68-E7EF0B647430}"/>
              </a:ext>
            </a:extLst>
          </p:cNvPr>
          <p:cNvSpPr/>
          <p:nvPr/>
        </p:nvSpPr>
        <p:spPr>
          <a:xfrm>
            <a:off x="3166958" y="2676058"/>
            <a:ext cx="5459896" cy="1286342"/>
          </a:xfrm>
          <a:prstGeom prst="rightArrow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dirty="0"/>
              <a:t>www.youtube.com = 3S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D78133E4-9907-422C-ACC6-82834847601C}"/>
              </a:ext>
            </a:extLst>
          </p:cNvPr>
          <p:cNvSpPr/>
          <p:nvPr/>
        </p:nvSpPr>
        <p:spPr>
          <a:xfrm flipH="1">
            <a:off x="3166958" y="3776869"/>
            <a:ext cx="5459896" cy="1298713"/>
          </a:xfrm>
          <a:prstGeom prst="rightArrow">
            <a:avLst/>
          </a:prstGeom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dirty="0"/>
              <a:t>3S = www.youtube.com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C4573CF-6CE4-4880-9BDC-1BD684BB148C}"/>
              </a:ext>
            </a:extLst>
          </p:cNvPr>
          <p:cNvSpPr/>
          <p:nvPr/>
        </p:nvSpPr>
        <p:spPr>
          <a:xfrm>
            <a:off x="4366591" y="4571999"/>
            <a:ext cx="3034748" cy="100716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44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C745539-B13A-4905-A5CE-E715F74EB0F8}"/>
              </a:ext>
            </a:extLst>
          </p:cNvPr>
          <p:cNvSpPr/>
          <p:nvPr/>
        </p:nvSpPr>
        <p:spPr>
          <a:xfrm>
            <a:off x="4280452" y="1940116"/>
            <a:ext cx="3034748" cy="100716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4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2993D96-698D-4A27-A189-0C5A17970C71}"/>
              </a:ext>
            </a:extLst>
          </p:cNvPr>
          <p:cNvSpPr/>
          <p:nvPr/>
        </p:nvSpPr>
        <p:spPr>
          <a:xfrm>
            <a:off x="2975112" y="5667071"/>
            <a:ext cx="5817705" cy="7553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800" dirty="0">
                <a:solidFill>
                  <a:srgbClr val="C00000"/>
                </a:solidFill>
              </a:rPr>
              <a:t>TEMPS TOTALE EST : 6s</a:t>
            </a:r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22" name="Rectangle: Rounded Corners 4">
            <a:extLst>
              <a:ext uri="{FF2B5EF4-FFF2-40B4-BE49-F238E27FC236}">
                <a16:creationId xmlns:a16="http://schemas.microsoft.com/office/drawing/2014/main" id="{6AEDE052-330C-4EE6-8918-72D141666990}"/>
              </a:ext>
            </a:extLst>
          </p:cNvPr>
          <p:cNvSpPr txBox="1"/>
          <p:nvPr/>
        </p:nvSpPr>
        <p:spPr>
          <a:xfrm>
            <a:off x="3130199" y="254883"/>
            <a:ext cx="6341090" cy="8781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51460" tIns="251460" rIns="251460" bIns="251460" numCol="1" spcCol="1270" anchor="ctr" anchorCtr="0">
            <a:noAutofit/>
          </a:bodyPr>
          <a:lstStyle/>
          <a:p>
            <a:pPr marL="0" lvl="0" indent="0" algn="ctr" defTabSz="2933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5400" b="1" i="0" u="none" kern="1200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rPr>
              <a:t>E</a:t>
            </a:r>
            <a:r>
              <a:rPr lang="en-US" sz="5400" b="1" i="0" u="none" kern="1200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rPr>
              <a:t>xemple</a:t>
            </a:r>
            <a:r>
              <a:rPr lang="en-US" sz="5400" b="1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rPr>
              <a:t> : navigateur</a:t>
            </a:r>
            <a:endParaRPr lang="en-US" sz="5400" b="1" i="0" u="none" kern="1200" dirty="0">
              <a:solidFill>
                <a:schemeClr val="tx2">
                  <a:lumMod val="75000"/>
                </a:schemeClr>
              </a:solidFill>
              <a:latin typeface="Curlz MT" panose="04040404050702020202" pitchFamily="82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9717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5"/>
    </mc:Choice>
    <mc:Fallback xmlns="">
      <p:transition spd="slow" advTm="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6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25341ED-4D14-4DE1-81E2-DC6DC63F0D4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65502" y="638742"/>
            <a:ext cx="11262672" cy="6435572"/>
          </a:xfr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7B7E780F-A1C6-42D8-814C-7F85AACEB885}"/>
              </a:ext>
            </a:extLst>
          </p:cNvPr>
          <p:cNvSpPr/>
          <p:nvPr/>
        </p:nvSpPr>
        <p:spPr>
          <a:xfrm rot="1235072">
            <a:off x="2587650" y="4238600"/>
            <a:ext cx="1387768" cy="5963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Youtube</a:t>
            </a:r>
            <a:r>
              <a:rPr lang="fr-FR" dirty="0"/>
              <a:t>.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EA3A2526-8CB8-4CC6-9E38-1DB93282C18D}"/>
              </a:ext>
            </a:extLst>
          </p:cNvPr>
          <p:cNvSpPr/>
          <p:nvPr/>
        </p:nvSpPr>
        <p:spPr>
          <a:xfrm rot="1235072" flipH="1">
            <a:off x="2296145" y="4698323"/>
            <a:ext cx="1476740" cy="59634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Youtube</a:t>
            </a:r>
            <a:r>
              <a:rPr lang="fr-FR" dirty="0"/>
              <a:t>.</a:t>
            </a:r>
            <a:endParaRPr 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1ACFE30-4AA3-4B17-957A-D92D5DFB4473}"/>
              </a:ext>
            </a:extLst>
          </p:cNvPr>
          <p:cNvSpPr/>
          <p:nvPr/>
        </p:nvSpPr>
        <p:spPr>
          <a:xfrm>
            <a:off x="2658681" y="1454924"/>
            <a:ext cx="1245705" cy="824505"/>
          </a:xfrm>
          <a:prstGeom prst="roundRect">
            <a:avLst/>
          </a:prstGeom>
          <a:solidFill>
            <a:srgbClr val="3BE58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/>
              <a:t>user</a:t>
            </a:r>
            <a:endParaRPr lang="en-US" dirty="0"/>
          </a:p>
        </p:txBody>
      </p:sp>
      <p:sp>
        <p:nvSpPr>
          <p:cNvPr id="5" name="Explosion: 14 Points 4">
            <a:extLst>
              <a:ext uri="{FF2B5EF4-FFF2-40B4-BE49-F238E27FC236}">
                <a16:creationId xmlns:a16="http://schemas.microsoft.com/office/drawing/2014/main" id="{216F029F-05EB-4816-A460-E0FB535BB767}"/>
              </a:ext>
            </a:extLst>
          </p:cNvPr>
          <p:cNvSpPr/>
          <p:nvPr/>
        </p:nvSpPr>
        <p:spPr>
          <a:xfrm>
            <a:off x="2238451" y="1121334"/>
            <a:ext cx="4529633" cy="3770242"/>
          </a:xfrm>
          <a:prstGeom prst="irregularSeal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Cache miss</a:t>
            </a:r>
            <a:endParaRPr lang="en-US" sz="44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Rectangle: Rounded Corners 4">
            <a:extLst>
              <a:ext uri="{FF2B5EF4-FFF2-40B4-BE49-F238E27FC236}">
                <a16:creationId xmlns:a16="http://schemas.microsoft.com/office/drawing/2014/main" id="{50AC0C24-45DD-47EF-8845-A4BB44FB971A}"/>
              </a:ext>
            </a:extLst>
          </p:cNvPr>
          <p:cNvSpPr txBox="1"/>
          <p:nvPr/>
        </p:nvSpPr>
        <p:spPr>
          <a:xfrm>
            <a:off x="3034515" y="206882"/>
            <a:ext cx="6341090" cy="8781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51460" tIns="251460" rIns="251460" bIns="251460" numCol="1" spcCol="1270" anchor="ctr" anchorCtr="0">
            <a:noAutofit/>
          </a:bodyPr>
          <a:lstStyle/>
          <a:p>
            <a:pPr marL="0" lvl="0" indent="0" algn="ctr" defTabSz="2933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5400" b="1" i="0" u="none" kern="1200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rPr>
              <a:t>E</a:t>
            </a:r>
            <a:r>
              <a:rPr lang="en-US" sz="5400" b="1" i="0" u="none" kern="1200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rPr>
              <a:t>xemple</a:t>
            </a:r>
            <a:r>
              <a:rPr lang="en-US" sz="5400" b="1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rPr>
              <a:t> : navigateur</a:t>
            </a:r>
            <a:endParaRPr lang="en-US" sz="5400" b="1" i="0" u="none" kern="1200" dirty="0">
              <a:solidFill>
                <a:schemeClr val="tx2">
                  <a:lumMod val="75000"/>
                </a:schemeClr>
              </a:solidFill>
              <a:latin typeface="Curlz MT" panose="04040404050702020202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CDABB2-35DF-41D1-B956-3324F39E50A8}"/>
              </a:ext>
            </a:extLst>
          </p:cNvPr>
          <p:cNvSpPr txBox="1"/>
          <p:nvPr/>
        </p:nvSpPr>
        <p:spPr>
          <a:xfrm>
            <a:off x="8272182" y="4827351"/>
            <a:ext cx="2785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/>
              <a:t>Internet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8325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6"/>
    </mc:Choice>
    <mc:Fallback xmlns="">
      <p:transition spd="slow" advTm="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8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25341ED-4D14-4DE1-81E2-DC6DC63F0D4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64664" y="638742"/>
            <a:ext cx="11262672" cy="6435572"/>
          </a:xfr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7B7E780F-A1C6-42D8-814C-7F85AACEB885}"/>
              </a:ext>
            </a:extLst>
          </p:cNvPr>
          <p:cNvSpPr/>
          <p:nvPr/>
        </p:nvSpPr>
        <p:spPr>
          <a:xfrm rot="1235072">
            <a:off x="2587650" y="4238600"/>
            <a:ext cx="1387768" cy="5963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Youtube</a:t>
            </a:r>
            <a:r>
              <a:rPr lang="fr-FR" dirty="0"/>
              <a:t>.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3BED6A-DFA6-4607-98FF-ACCAE8690FAC}"/>
              </a:ext>
            </a:extLst>
          </p:cNvPr>
          <p:cNvSpPr/>
          <p:nvPr/>
        </p:nvSpPr>
        <p:spPr>
          <a:xfrm>
            <a:off x="2527117" y="3201016"/>
            <a:ext cx="5797804" cy="8126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Youtube.com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EA3A2526-8CB8-4CC6-9E38-1DB93282C18D}"/>
              </a:ext>
            </a:extLst>
          </p:cNvPr>
          <p:cNvSpPr/>
          <p:nvPr/>
        </p:nvSpPr>
        <p:spPr>
          <a:xfrm rot="1235072" flipH="1">
            <a:off x="2296145" y="4698323"/>
            <a:ext cx="1476740" cy="596348"/>
          </a:xfrm>
          <a:prstGeom prst="rightArrow">
            <a:avLst/>
          </a:prstGeom>
          <a:solidFill>
            <a:srgbClr val="3BE5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Youtube</a:t>
            </a:r>
            <a:r>
              <a:rPr lang="fr-FR" dirty="0"/>
              <a:t>.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A98108B-846D-42F6-8740-86A0C9D9A0BA}"/>
              </a:ext>
            </a:extLst>
          </p:cNvPr>
          <p:cNvSpPr/>
          <p:nvPr/>
        </p:nvSpPr>
        <p:spPr>
          <a:xfrm rot="20902305" flipH="1">
            <a:off x="5351984" y="4452716"/>
            <a:ext cx="3340264" cy="5963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Youtube.com</a:t>
            </a:r>
            <a:endParaRPr 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1ACFE30-4AA3-4B17-957A-D92D5DFB4473}"/>
              </a:ext>
            </a:extLst>
          </p:cNvPr>
          <p:cNvSpPr/>
          <p:nvPr/>
        </p:nvSpPr>
        <p:spPr>
          <a:xfrm>
            <a:off x="2658681" y="1454924"/>
            <a:ext cx="1245705" cy="824505"/>
          </a:xfrm>
          <a:prstGeom prst="roundRect">
            <a:avLst/>
          </a:prstGeom>
          <a:solidFill>
            <a:srgbClr val="3BE58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/>
              <a:t>user</a:t>
            </a:r>
            <a:endParaRPr lang="en-US" dirty="0"/>
          </a:p>
        </p:txBody>
      </p:sp>
      <p:sp>
        <p:nvSpPr>
          <p:cNvPr id="9" name="Explosion: 14 Points 8">
            <a:extLst>
              <a:ext uri="{FF2B5EF4-FFF2-40B4-BE49-F238E27FC236}">
                <a16:creationId xmlns:a16="http://schemas.microsoft.com/office/drawing/2014/main" id="{96ACF57D-9A75-4320-8FD3-5D3F3CA132F0}"/>
              </a:ext>
            </a:extLst>
          </p:cNvPr>
          <p:cNvSpPr/>
          <p:nvPr/>
        </p:nvSpPr>
        <p:spPr>
          <a:xfrm>
            <a:off x="2238451" y="1121334"/>
            <a:ext cx="4529633" cy="3770242"/>
          </a:xfrm>
          <a:prstGeom prst="irregularSeal2">
            <a:avLst/>
          </a:prstGeom>
          <a:solidFill>
            <a:srgbClr val="3BE5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>
                <a:solidFill>
                  <a:schemeClr val="tx1"/>
                </a:solidFill>
              </a:rPr>
              <a:t>Cache</a:t>
            </a:r>
          </a:p>
          <a:p>
            <a:pPr algn="ctr"/>
            <a:r>
              <a:rPr lang="fr-FR" sz="4400" dirty="0">
                <a:solidFill>
                  <a:schemeClr val="tx1"/>
                </a:solidFill>
              </a:rPr>
              <a:t>Hit 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4">
            <a:extLst>
              <a:ext uri="{FF2B5EF4-FFF2-40B4-BE49-F238E27FC236}">
                <a16:creationId xmlns:a16="http://schemas.microsoft.com/office/drawing/2014/main" id="{2A6E4BC0-8E76-499D-B130-85456C04886E}"/>
              </a:ext>
            </a:extLst>
          </p:cNvPr>
          <p:cNvSpPr txBox="1"/>
          <p:nvPr/>
        </p:nvSpPr>
        <p:spPr>
          <a:xfrm>
            <a:off x="3034515" y="206882"/>
            <a:ext cx="6341090" cy="8781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51460" tIns="251460" rIns="251460" bIns="251460" numCol="1" spcCol="1270" anchor="ctr" anchorCtr="0">
            <a:noAutofit/>
          </a:bodyPr>
          <a:lstStyle/>
          <a:p>
            <a:pPr marL="0" lvl="0" indent="0" algn="ctr" defTabSz="2933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5400" b="1" i="0" u="none" kern="1200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rPr>
              <a:t>E</a:t>
            </a:r>
            <a:r>
              <a:rPr lang="en-US" sz="5400" b="1" i="0" u="none" kern="1200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rPr>
              <a:t>xemple</a:t>
            </a:r>
            <a:r>
              <a:rPr lang="en-US" sz="5400" b="1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rPr>
              <a:t> : navigateur</a:t>
            </a:r>
            <a:endParaRPr lang="en-US" sz="5400" b="1" i="0" u="none" kern="1200" dirty="0">
              <a:solidFill>
                <a:schemeClr val="tx2">
                  <a:lumMod val="75000"/>
                </a:schemeClr>
              </a:solidFill>
              <a:latin typeface="Curlz MT" panose="04040404050702020202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96DAF-DCB9-40CE-A574-94B54B9A13B2}"/>
              </a:ext>
            </a:extLst>
          </p:cNvPr>
          <p:cNvSpPr txBox="1"/>
          <p:nvPr/>
        </p:nvSpPr>
        <p:spPr>
          <a:xfrm>
            <a:off x="8272182" y="4827351"/>
            <a:ext cx="2785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/>
              <a:t>Internet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31130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"/>
    </mc:Choice>
    <mc:Fallback xmlns="">
      <p:transition spd="slow" advTm="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_2017-11-03_135457">
            <a:hlinkClick r:id="" action="ppaction://media"/>
            <a:extLst>
              <a:ext uri="{FF2B5EF4-FFF2-40B4-BE49-F238E27FC236}">
                <a16:creationId xmlns:a16="http://schemas.microsoft.com/office/drawing/2014/main" id="{9BC39B33-6B8F-4ADF-98B2-4F9E3B03C2C6}"/>
              </a:ext>
            </a:extLst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74464" y="1665288"/>
            <a:ext cx="6172200" cy="4114799"/>
          </a:xfrm>
        </p:spPr>
      </p:pic>
      <p:pic>
        <p:nvPicPr>
          <p:cNvPr id="7" name="Video_2017-11-03_135457_1">
            <a:hlinkClick r:id="" action="ppaction://media"/>
            <a:extLst>
              <a:ext uri="{FF2B5EF4-FFF2-40B4-BE49-F238E27FC236}">
                <a16:creationId xmlns:a16="http://schemas.microsoft.com/office/drawing/2014/main" id="{5D938A60-0898-43A3-B4DC-97729D7E5830}"/>
              </a:ext>
            </a:extLst>
          </p:cNvPr>
          <p:cNvPicPr>
            <a:picLocks noGrp="1" noChangeAspect="1"/>
          </p:cNvPicPr>
          <p:nvPr>
            <p:ph sz="quarter" idx="1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6200" y="1665289"/>
            <a:ext cx="6019797" cy="411479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885D01-DA62-4523-BC05-7CD5E6FBB09C}"/>
              </a:ext>
            </a:extLst>
          </p:cNvPr>
          <p:cNvSpPr txBox="1"/>
          <p:nvPr/>
        </p:nvSpPr>
        <p:spPr>
          <a:xfrm>
            <a:off x="6172199" y="1018958"/>
            <a:ext cx="5976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/>
              <a:t>Deuxième demande</a:t>
            </a:r>
            <a:endParaRPr lang="en-US" sz="3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D773E1-A101-426D-A7C7-4FD774506618}"/>
              </a:ext>
            </a:extLst>
          </p:cNvPr>
          <p:cNvSpPr txBox="1"/>
          <p:nvPr/>
        </p:nvSpPr>
        <p:spPr>
          <a:xfrm>
            <a:off x="-109175" y="1077913"/>
            <a:ext cx="5976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/>
              <a:t>Première Demande</a:t>
            </a:r>
            <a:endParaRPr lang="en-US" sz="3600" dirty="0"/>
          </a:p>
        </p:txBody>
      </p:sp>
      <p:sp>
        <p:nvSpPr>
          <p:cNvPr id="13" name="Rectangle: Rounded Corners 4">
            <a:extLst>
              <a:ext uri="{FF2B5EF4-FFF2-40B4-BE49-F238E27FC236}">
                <a16:creationId xmlns:a16="http://schemas.microsoft.com/office/drawing/2014/main" id="{7BA00724-AF0E-4B6C-AF14-2818A925EAC0}"/>
              </a:ext>
            </a:extLst>
          </p:cNvPr>
          <p:cNvSpPr txBox="1"/>
          <p:nvPr/>
        </p:nvSpPr>
        <p:spPr>
          <a:xfrm>
            <a:off x="4426417" y="199738"/>
            <a:ext cx="3289932" cy="8781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51460" tIns="251460" rIns="251460" bIns="251460" numCol="1" spcCol="1270" anchor="ctr" anchorCtr="0">
            <a:noAutofit/>
          </a:bodyPr>
          <a:lstStyle/>
          <a:p>
            <a:pPr marL="0" lvl="0" indent="0" algn="ctr" defTabSz="2933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5400" b="1" dirty="0">
                <a:solidFill>
                  <a:schemeClr val="tx2">
                    <a:lumMod val="75000"/>
                  </a:schemeClr>
                </a:solidFill>
                <a:latin typeface="Curlz MT" panose="04040404050702020202" pitchFamily="82" charset="0"/>
              </a:rPr>
              <a:t>TEST</a:t>
            </a:r>
            <a:endParaRPr lang="en-US" sz="5400" b="1" i="0" u="none" kern="1200" dirty="0">
              <a:solidFill>
                <a:schemeClr val="tx2">
                  <a:lumMod val="75000"/>
                </a:schemeClr>
              </a:solidFill>
              <a:latin typeface="Curlz MT" panose="04040404050702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0488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87">
        <p15:prstTrans prst="fallOver"/>
      </p:transition>
    </mc:Choice>
    <mc:Fallback>
      <p:transition spd="slow" advTm="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20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7" objId="4"/>
        <p14:stopEvt time="87" objId="4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574C59-BAFB-4AC5-AFCC-7BC6E243F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1157274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materiel de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ce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processus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B46532-B66A-43A9-9D57-056F176E3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008182">
            <a:off x="9250054" y="3023145"/>
            <a:ext cx="3657530" cy="19811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DF5786-CF79-4E6B-9C45-3321AB69D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354452">
            <a:off x="-37997" y="2496554"/>
            <a:ext cx="3810000" cy="349567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017F5F7-300A-4E7C-B776-2B4C545756C4}"/>
              </a:ext>
            </a:extLst>
          </p:cNvPr>
          <p:cNvSpPr/>
          <p:nvPr/>
        </p:nvSpPr>
        <p:spPr>
          <a:xfrm>
            <a:off x="5062329" y="2927047"/>
            <a:ext cx="2981740" cy="217335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/>
              <a:t>Cache</a:t>
            </a:r>
            <a:endParaRPr lang="en-US" sz="60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8F36094-34EC-4DB7-AA71-CD4E665C9CF1}"/>
              </a:ext>
            </a:extLst>
          </p:cNvPr>
          <p:cNvCxnSpPr/>
          <p:nvPr/>
        </p:nvCxnSpPr>
        <p:spPr>
          <a:xfrm>
            <a:off x="3366051" y="4147930"/>
            <a:ext cx="1645920" cy="0"/>
          </a:xfrm>
          <a:prstGeom prst="straightConnector1">
            <a:avLst/>
          </a:prstGeom>
          <a:ln w="76200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6206CA5-8901-43E8-8591-72C6F2DAB932}"/>
              </a:ext>
            </a:extLst>
          </p:cNvPr>
          <p:cNvCxnSpPr>
            <a:cxnSpLocks/>
          </p:cNvCxnSpPr>
          <p:nvPr/>
        </p:nvCxnSpPr>
        <p:spPr>
          <a:xfrm flipV="1">
            <a:off x="8044069" y="4147929"/>
            <a:ext cx="2637183" cy="1"/>
          </a:xfrm>
          <a:prstGeom prst="straightConnector1">
            <a:avLst/>
          </a:prstGeom>
          <a:ln w="76200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6A2B856-A689-4C22-B8A1-DDA87B69AE2F}"/>
              </a:ext>
            </a:extLst>
          </p:cNvPr>
          <p:cNvSpPr txBox="1"/>
          <p:nvPr/>
        </p:nvSpPr>
        <p:spPr>
          <a:xfrm>
            <a:off x="633046" y="5669280"/>
            <a:ext cx="28698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/>
              <a:t>CPU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A08B57-790C-488D-A0DD-E4925DDA0557}"/>
              </a:ext>
            </a:extLst>
          </p:cNvPr>
          <p:cNvSpPr txBox="1"/>
          <p:nvPr/>
        </p:nvSpPr>
        <p:spPr>
          <a:xfrm>
            <a:off x="9777046" y="5669280"/>
            <a:ext cx="1983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/>
              <a:t>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526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"/>
</p:tagLst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TM02900771[[fn=Slice]]</Template>
  <TotalTime>574</TotalTime>
  <Words>308</Words>
  <Application>Microsoft Office PowerPoint</Application>
  <PresentationFormat>Widescreen</PresentationFormat>
  <Paragraphs>161</Paragraphs>
  <Slides>17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Adobe Devanagari</vt:lpstr>
      <vt:lpstr>Arial</vt:lpstr>
      <vt:lpstr>Calibri</vt:lpstr>
      <vt:lpstr>Curlz MT</vt:lpstr>
      <vt:lpstr>Tw Cen MT</vt:lpstr>
      <vt:lpstr>Wingdings</vt:lpstr>
      <vt:lpstr>Droplet</vt:lpstr>
      <vt:lpstr>mémoire cache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materiel de ce processus</vt:lpstr>
      <vt:lpstr>PowerPoint Presentation</vt:lpstr>
      <vt:lpstr>Assosiative mapping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mémoire cache</dc:title>
  <dc:creator>abdelilah dehaoui</dc:creator>
  <cp:lastModifiedBy>abdelilah dehaoui</cp:lastModifiedBy>
  <cp:revision>64</cp:revision>
  <dcterms:created xsi:type="dcterms:W3CDTF">2017-11-03T13:05:24Z</dcterms:created>
  <dcterms:modified xsi:type="dcterms:W3CDTF">2017-11-09T14:11:30Z</dcterms:modified>
</cp:coreProperties>
</file>

<file path=docProps/thumbnail.jpeg>
</file>